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bm-tech-logo-dark-bg.png"/>
          <p:cNvPicPr>
            <a:picLocks noChangeAspect="1"/>
          </p:cNvPicPr>
          <p:nvPr/>
        </p:nvPicPr>
        <p:blipFill>
          <a:blip r:embed="rId2"/>
          <a:stretch>
            <a:fillRect/>
          </a:stretch>
        </p:blipFill>
        <p:spPr>
          <a:xfrm>
            <a:off x="822960" y="1005840"/>
            <a:ext cx="2377440" cy="521207"/>
          </a:xfrm>
          <a:prstGeom prst="rect">
            <a:avLst/>
          </a:prstGeom>
        </p:spPr>
      </p:pic>
      <p:sp>
        <p:nvSpPr>
          <p:cNvPr id="4" name="Rectangle 3"/>
          <p:cNvSpPr/>
          <p:nvPr/>
        </p:nvSpPr>
        <p:spPr>
          <a:xfrm>
            <a:off x="822960" y="1691640"/>
            <a:ext cx="1097280" cy="54864"/>
          </a:xfrm>
          <a:prstGeom prst="rect">
            <a:avLst/>
          </a:prstGeom>
          <a:solidFill>
            <a:srgbClr val="06B6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920240"/>
            <a:ext cx="6858000" cy="2286000"/>
          </a:xfrm>
          <a:prstGeom prst="rect">
            <a:avLst/>
          </a:prstGeom>
          <a:noFill/>
        </p:spPr>
        <p:txBody>
          <a:bodyPr wrap="square" lIns="0" tIns="0" rIns="0" bIns="0">
            <a:spAutoFit/>
          </a:bodyPr>
          <a:lstStyle/>
          <a:p>
            <a:pPr>
              <a:defRPr sz="4600" b="1">
                <a:solidFill>
                  <a:srgbClr val="F8FAFC"/>
                </a:solidFill>
                <a:latin typeface="Arial"/>
              </a:defRPr>
            </a:pPr>
            <a:r>
              <a:t>ABM-Tech</a:t>
            </a:r>
          </a:p>
          <a:p>
            <a:pPr>
              <a:spcBef>
                <a:spcPts val="800"/>
              </a:spcBef>
              <a:defRPr sz="2200" b="1">
                <a:solidFill>
                  <a:srgbClr val="06B6D4"/>
                </a:solidFill>
                <a:latin typeface="Arial"/>
              </a:defRPr>
            </a:pPr>
            <a:r>
              <a:t>Enterprise IT Outsourcing &amp; Systems Engineering</a:t>
            </a:r>
          </a:p>
          <a:p>
            <a:pPr>
              <a:spcBef>
                <a:spcPts val="1400"/>
              </a:spcBef>
              <a:defRPr sz="1400">
                <a:solidFill>
                  <a:srgbClr val="94A3B8"/>
                </a:solidFill>
                <a:latin typeface="Arial"/>
              </a:defRPr>
            </a:pPr>
            <a:r>
              <a:t>International banking-grade infrastructure and custom software, engineered for Tajikistan.</a:t>
            </a:r>
          </a:p>
        </p:txBody>
      </p:sp>
      <p:sp>
        <p:nvSpPr>
          <p:cNvPr id="6" name="Rounded Rectangle 5"/>
          <p:cNvSpPr/>
          <p:nvPr/>
        </p:nvSpPr>
        <p:spPr>
          <a:xfrm>
            <a:off x="822960" y="4846320"/>
            <a:ext cx="6583680" cy="1280160"/>
          </a:xfrm>
          <a:prstGeom prst="roundRect">
            <a:avLst/>
          </a:prstGeom>
          <a:solidFill>
            <a:srgbClr val="161B26"/>
          </a:solidFill>
          <a:ln w="12700">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4983480"/>
            <a:ext cx="6035040" cy="1005840"/>
          </a:xfrm>
          <a:prstGeom prst="rect">
            <a:avLst/>
          </a:prstGeom>
          <a:noFill/>
        </p:spPr>
        <p:txBody>
          <a:bodyPr wrap="square" lIns="0" tIns="0" rIns="0" bIns="0">
            <a:spAutoFit/>
          </a:bodyPr>
          <a:lstStyle/>
          <a:p>
            <a:pPr>
              <a:defRPr sz="1400" b="1">
                <a:solidFill>
                  <a:srgbClr val="F8FAFC"/>
                </a:solidFill>
                <a:latin typeface="Arial"/>
              </a:defRPr>
            </a:pPr>
            <a:r>
              <a:t>Abduhalim Beknazarov — Founder &amp; CEO</a:t>
            </a:r>
          </a:p>
          <a:p>
            <a:pPr>
              <a:spcBef>
                <a:spcPts val="400"/>
              </a:spcBef>
              <a:defRPr sz="1200">
                <a:solidFill>
                  <a:srgbClr val="94A3B8"/>
                </a:solidFill>
                <a:latin typeface="Arial"/>
              </a:defRPr>
            </a:pPr>
            <a:r>
              <a:t>📍 Rudaki 101, Dushanbe, Tajikistan  |  🌐 abmtech.tj  |  📞 +992 992 992 196</a:t>
            </a:r>
          </a:p>
        </p:txBody>
      </p:sp>
      <p:pic>
        <p:nvPicPr>
          <p:cNvPr id="8" name="Picture 7" descr="smm-banner.jpg"/>
          <p:cNvPicPr>
            <a:picLocks noChangeAspect="1"/>
          </p:cNvPicPr>
          <p:nvPr/>
        </p:nvPicPr>
        <p:blipFill>
          <a:blip r:embed="rId3"/>
          <a:stretch>
            <a:fillRect/>
          </a:stretch>
        </p:blipFill>
        <p:spPr>
          <a:xfrm>
            <a:off x="7955279" y="1463040"/>
            <a:ext cx="3566160" cy="43891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THE STORY BEHIND ABM-TECH</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The Founder's Journey: From Global Banking to Tajikistan</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6583680"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1965960"/>
            <a:ext cx="5852160" cy="3931920"/>
          </a:xfrm>
          <a:prstGeom prst="rect">
            <a:avLst/>
          </a:prstGeom>
          <a:noFill/>
        </p:spPr>
        <p:txBody>
          <a:bodyPr wrap="square" lIns="0" tIns="0" rIns="0" bIns="0">
            <a:spAutoFit/>
          </a:bodyPr>
          <a:lstStyle/>
          <a:p>
            <a:pPr>
              <a:defRPr sz="1800" b="1">
                <a:solidFill>
                  <a:srgbClr val="06B6D4"/>
                </a:solidFill>
                <a:latin typeface="Arial"/>
              </a:defRPr>
            </a:pPr>
            <a:r>
              <a:t>Ground-Level Problem Solving Since 2020</a:t>
            </a:r>
          </a:p>
          <a:p>
            <a:pPr>
              <a:spcBef>
                <a:spcPts val="800"/>
              </a:spcBef>
              <a:defRPr sz="1150">
                <a:solidFill>
                  <a:srgbClr val="94A3B8"/>
                </a:solidFill>
                <a:latin typeface="Arial"/>
              </a:defRPr>
            </a:pPr>
            <a:r>
              <a:t>Holding a Bachelor's in Informatics from International Black Sea University (2017–2020), Abduhalim Beknazarov began his career at Majorel Georgia (March 2020 – June 2021) supporting Booking.com in English &amp; Turkish. During the pandemic lockdown, he resolved internal IT issues and transitioned teams into secure WFH operations.</a:t>
            </a:r>
          </a:p>
          <a:p>
            <a:pPr>
              <a:spcBef>
                <a:spcPts val="700"/>
              </a:spcBef>
              <a:defRPr sz="1150">
                <a:solidFill>
                  <a:srgbClr val="94A3B8"/>
                </a:solidFill>
                <a:latin typeface="Arial"/>
              </a:defRPr>
            </a:pPr>
            <a:r>
              <a:t>In Istanbul, he joined the Islamic Development Bank (IsDB) in March 2022 as Technical Support &amp; NOC, resolving network and infrastructure incidents, before advancing to IAM Analyst (July 2022 – June 2024). He administered SailPoint IdentityIQ, managing full user lifecycles, PAM governance, access reviews, and SSO with DUO MFA.</a:t>
            </a:r>
          </a:p>
          <a:p>
            <a:pPr>
              <a:spcBef>
                <a:spcPts val="700"/>
              </a:spcBef>
              <a:defRPr sz="1150">
                <a:solidFill>
                  <a:srgbClr val="94A3B8"/>
                </a:solidFill>
                <a:latin typeface="Arial"/>
              </a:defRPr>
            </a:pPr>
            <a:r>
              <a:t>From June 2024, at WGUARD (Turkey), he directs Monofor IAM/PAM operations (Monosign, Monosync, Monopam), architects VMware ESXi domains from scratch, and executes Google Workspace to Microsoft 365 hybrid migrations. He built 'WGuard Hub' to eliminate spreadsheets, while concurrently serving Fairstone Bank of Canada (since Feb 2026) as Security Administrator managing SailPoint ISC and Delinea PAM alongside his role at WGUARD.</a:t>
            </a:r>
          </a:p>
          <a:p>
            <a:pPr>
              <a:spcBef>
                <a:spcPts val="700"/>
              </a:spcBef>
              <a:defRPr sz="1150" b="1">
                <a:solidFill>
                  <a:srgbClr val="F8FAFC"/>
                </a:solidFill>
                <a:latin typeface="Arial"/>
              </a:defRPr>
            </a:pPr>
            <a:r>
              <a:t>With this verified pedigree across global banking and cybersecurity, Abduhalim founded ABM-Tech to deliver tier-1 enterprise infrastructure, IAM compliance, and custom ERP software directly to businesses in Tajikistan.</a:t>
            </a:r>
          </a:p>
        </p:txBody>
      </p:sp>
      <p:sp>
        <p:nvSpPr>
          <p:cNvPr id="8" name="Rounded Rectangle 7"/>
          <p:cNvSpPr/>
          <p:nvPr/>
        </p:nvSpPr>
        <p:spPr>
          <a:xfrm>
            <a:off x="7680960" y="1691640"/>
            <a:ext cx="3657600" cy="1389888"/>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909560" y="1856232"/>
            <a:ext cx="3200400" cy="1051560"/>
          </a:xfrm>
          <a:prstGeom prst="rect">
            <a:avLst/>
          </a:prstGeom>
          <a:noFill/>
        </p:spPr>
        <p:txBody>
          <a:bodyPr wrap="square" lIns="0" tIns="0" rIns="0" bIns="0">
            <a:spAutoFit/>
          </a:bodyPr>
          <a:lstStyle/>
          <a:p>
            <a:pPr>
              <a:defRPr sz="1200" b="1">
                <a:solidFill>
                  <a:srgbClr val="F8FAFC"/>
                </a:solidFill>
                <a:latin typeface="Arial"/>
              </a:defRPr>
            </a:pPr>
            <a:r>
              <a:t>2020 – 2021  ·  Majorel &amp; Booking.com</a:t>
            </a:r>
          </a:p>
          <a:p>
            <a:pPr>
              <a:spcBef>
                <a:spcPts val="300"/>
              </a:spcBef>
              <a:defRPr sz="1000">
                <a:solidFill>
                  <a:srgbClr val="94A3B8"/>
                </a:solidFill>
                <a:latin typeface="Arial"/>
              </a:defRPr>
            </a:pPr>
            <a:r>
              <a:t>B.S. in Informatics (Tbilisi). Customer operations &amp; IT troubleshooting in EN/TR; coordinated secure pandemic WFH transition.</a:t>
            </a:r>
          </a:p>
        </p:txBody>
      </p:sp>
      <p:sp>
        <p:nvSpPr>
          <p:cNvPr id="10" name="Rounded Rectangle 9"/>
          <p:cNvSpPr/>
          <p:nvPr/>
        </p:nvSpPr>
        <p:spPr>
          <a:xfrm>
            <a:off x="7680960" y="3227832"/>
            <a:ext cx="3657600" cy="1389888"/>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09560" y="3392424"/>
            <a:ext cx="3200400" cy="1051560"/>
          </a:xfrm>
          <a:prstGeom prst="rect">
            <a:avLst/>
          </a:prstGeom>
          <a:noFill/>
        </p:spPr>
        <p:txBody>
          <a:bodyPr wrap="square" lIns="0" tIns="0" rIns="0" bIns="0">
            <a:spAutoFit/>
          </a:bodyPr>
          <a:lstStyle/>
          <a:p>
            <a:pPr>
              <a:defRPr sz="1200" b="1">
                <a:solidFill>
                  <a:srgbClr val="F8FAFC"/>
                </a:solidFill>
                <a:latin typeface="Arial"/>
              </a:defRPr>
            </a:pPr>
            <a:r>
              <a:t>2022 – 2024  ·  Islamic Development Bank (IsDB)</a:t>
            </a:r>
          </a:p>
          <a:p>
            <a:pPr>
              <a:spcBef>
                <a:spcPts val="300"/>
              </a:spcBef>
              <a:defRPr sz="1000">
                <a:solidFill>
                  <a:srgbClr val="94A3B8"/>
                </a:solidFill>
                <a:latin typeface="Arial"/>
              </a:defRPr>
            </a:pPr>
            <a:r>
              <a:t>Tech Support &amp; NOC ➔ IAM Analyst. Administered SailPoint IdentityIQ, identity lifecycle, PAM, DUO MFA, and M365.</a:t>
            </a:r>
          </a:p>
        </p:txBody>
      </p:sp>
      <p:sp>
        <p:nvSpPr>
          <p:cNvPr id="12" name="Rounded Rectangle 11"/>
          <p:cNvSpPr/>
          <p:nvPr/>
        </p:nvSpPr>
        <p:spPr>
          <a:xfrm>
            <a:off x="7680960" y="4764024"/>
            <a:ext cx="3657600" cy="1389888"/>
          </a:xfrm>
          <a:prstGeom prst="roundRect">
            <a:avLst/>
          </a:prstGeom>
          <a:solidFill>
            <a:srgbClr val="161B26"/>
          </a:solidFill>
          <a:ln>
            <a:solidFill>
              <a:srgbClr val="06B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909560" y="4928616"/>
            <a:ext cx="3200400" cy="1051560"/>
          </a:xfrm>
          <a:prstGeom prst="rect">
            <a:avLst/>
          </a:prstGeom>
          <a:noFill/>
        </p:spPr>
        <p:txBody>
          <a:bodyPr wrap="square" lIns="0" tIns="0" rIns="0" bIns="0">
            <a:spAutoFit/>
          </a:bodyPr>
          <a:lstStyle/>
          <a:p>
            <a:pPr>
              <a:defRPr sz="1200" b="1">
                <a:solidFill>
                  <a:srgbClr val="06B6D4"/>
                </a:solidFill>
                <a:latin typeface="Arial"/>
              </a:defRPr>
            </a:pPr>
            <a:r>
              <a:t>2024 – Present  ·  WGUARD &amp; Fairstone Bank</a:t>
            </a:r>
          </a:p>
          <a:p>
            <a:pPr>
              <a:spcBef>
                <a:spcPts val="300"/>
              </a:spcBef>
              <a:defRPr sz="1000">
                <a:solidFill>
                  <a:srgbClr val="94A3B8"/>
                </a:solidFill>
                <a:latin typeface="Arial"/>
              </a:defRPr>
            </a:pPr>
            <a:r>
              <a:t>IAM Lead at WGUARD (Monofor, ESXi, Entra ID) &amp; Fairstone Bank of Canada (Feb 2026–Present, SailPoint ISC &amp; Delinea PAM). Founded ABM-Tech.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THE VALUE PROPOSITION</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International Engineering Standards for Local Business</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5120640" cy="4480560"/>
          </a:xfrm>
          <a:prstGeom prst="roundRect">
            <a:avLst/>
          </a:prstGeom>
          <a:solidFill>
            <a:srgbClr val="161B26"/>
          </a:solidFill>
          <a:ln>
            <a:solidFill>
              <a:srgbClr val="50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1965960"/>
            <a:ext cx="4572000" cy="3931920"/>
          </a:xfrm>
          <a:prstGeom prst="rect">
            <a:avLst/>
          </a:prstGeom>
          <a:noFill/>
        </p:spPr>
        <p:txBody>
          <a:bodyPr wrap="square" lIns="0" tIns="0" rIns="0" bIns="0">
            <a:spAutoFit/>
          </a:bodyPr>
          <a:lstStyle/>
          <a:p>
            <a:pPr>
              <a:defRPr sz="1800" b="1">
                <a:solidFill>
                  <a:srgbClr val="F87171"/>
                </a:solidFill>
                <a:latin typeface="Arial"/>
              </a:defRPr>
            </a:pPr>
            <a:r>
              <a:t>❌ The Status Quo in Tajikistan</a:t>
            </a:r>
          </a:p>
          <a:p>
            <a:pPr>
              <a:spcBef>
                <a:spcPts val="1200"/>
              </a:spcBef>
              <a:defRPr sz="1300" b="1">
                <a:solidFill>
                  <a:srgbClr val="F8FAFC"/>
                </a:solidFill>
                <a:latin typeface="Arial"/>
              </a:defRPr>
            </a:pPr>
            <a:r>
              <a:t>• Overreliance on Fragile Spreadsheets</a:t>
            </a:r>
          </a:p>
          <a:p>
            <a:pPr>
              <a:spcBef>
                <a:spcPts val="200"/>
              </a:spcBef>
              <a:defRPr sz="1150">
                <a:solidFill>
                  <a:srgbClr val="94A3B8"/>
                </a:solidFill>
                <a:latin typeface="Arial"/>
              </a:defRPr>
            </a:pPr>
            <a:r>
              <a:t>Vital customer data, order queues, and inventory tracked manually in Excel files that get corrupted or leaked.</a:t>
            </a:r>
          </a:p>
          <a:p>
            <a:pPr>
              <a:spcBef>
                <a:spcPts val="1200"/>
              </a:spcBef>
              <a:defRPr sz="1300" b="1">
                <a:solidFill>
                  <a:srgbClr val="F8FAFC"/>
                </a:solidFill>
                <a:latin typeface="Arial"/>
              </a:defRPr>
            </a:pPr>
            <a:r>
              <a:t>• Vulnerable &amp; Blind IT Setups</a:t>
            </a:r>
          </a:p>
          <a:p>
            <a:pPr>
              <a:spcBef>
                <a:spcPts val="200"/>
              </a:spcBef>
              <a:defRPr sz="1150">
                <a:solidFill>
                  <a:srgbClr val="94A3B8"/>
                </a:solidFill>
                <a:latin typeface="Arial"/>
              </a:defRPr>
            </a:pPr>
            <a:r>
              <a:t>Zero PAM session controls, shared passwords, no offsite backups, and servers running with zero proactive monitoring.</a:t>
            </a:r>
          </a:p>
          <a:p>
            <a:pPr>
              <a:spcBef>
                <a:spcPts val="1200"/>
              </a:spcBef>
              <a:defRPr sz="1300" b="1">
                <a:solidFill>
                  <a:srgbClr val="F8FAFC"/>
                </a:solidFill>
                <a:latin typeface="Arial"/>
              </a:defRPr>
            </a:pPr>
            <a:r>
              <a:t>• The 'One-Person IT' Trap</a:t>
            </a:r>
          </a:p>
          <a:p>
            <a:pPr>
              <a:spcBef>
                <a:spcPts val="200"/>
              </a:spcBef>
              <a:defRPr sz="1150">
                <a:solidFill>
                  <a:srgbClr val="94A3B8"/>
                </a:solidFill>
                <a:latin typeface="Arial"/>
              </a:defRPr>
            </a:pPr>
            <a:r>
              <a:t>A single in-house sysadmin cannot simultaneously master databases, enterprise IAM, firewalls, and custom code.</a:t>
            </a:r>
          </a:p>
        </p:txBody>
      </p:sp>
      <p:sp>
        <p:nvSpPr>
          <p:cNvPr id="8" name="Rounded Rectangle 7"/>
          <p:cNvSpPr/>
          <p:nvPr/>
        </p:nvSpPr>
        <p:spPr>
          <a:xfrm>
            <a:off x="6217920" y="1691640"/>
            <a:ext cx="5120640" cy="4480560"/>
          </a:xfrm>
          <a:prstGeom prst="roundRect">
            <a:avLst/>
          </a:prstGeom>
          <a:solidFill>
            <a:srgbClr val="161B26"/>
          </a:solidFill>
          <a:ln w="19050">
            <a:solidFill>
              <a:srgbClr val="06B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92240" y="1965960"/>
            <a:ext cx="4572000" cy="3931920"/>
          </a:xfrm>
          <a:prstGeom prst="rect">
            <a:avLst/>
          </a:prstGeom>
          <a:noFill/>
        </p:spPr>
        <p:txBody>
          <a:bodyPr wrap="square" lIns="0" tIns="0" rIns="0" bIns="0">
            <a:spAutoFit/>
          </a:bodyPr>
          <a:lstStyle/>
          <a:p>
            <a:pPr>
              <a:defRPr sz="1800" b="1">
                <a:solidFill>
                  <a:srgbClr val="06B6D4"/>
                </a:solidFill>
                <a:latin typeface="Arial"/>
              </a:defRPr>
            </a:pPr>
            <a:r>
              <a:t>✅ The ABM-Tech Partnership</a:t>
            </a:r>
          </a:p>
          <a:p>
            <a:pPr>
              <a:spcBef>
                <a:spcPts val="1200"/>
              </a:spcBef>
              <a:defRPr sz="1300" b="1">
                <a:solidFill>
                  <a:srgbClr val="F8FAFC"/>
                </a:solidFill>
                <a:latin typeface="Arial"/>
              </a:defRPr>
            </a:pPr>
            <a:r>
              <a:t>• Bespoke In-House Software &amp; ERP</a:t>
            </a:r>
          </a:p>
          <a:p>
            <a:pPr>
              <a:spcBef>
                <a:spcPts val="200"/>
              </a:spcBef>
              <a:defRPr sz="1150">
                <a:solidFill>
                  <a:srgbClr val="94A3B8"/>
                </a:solidFill>
                <a:latin typeface="Arial"/>
              </a:defRPr>
            </a:pPr>
            <a:r>
              <a:t>Transforming spreadsheets into custom web/mobile platforms that automate your business workflows from day one.</a:t>
            </a:r>
          </a:p>
          <a:p>
            <a:pPr>
              <a:spcBef>
                <a:spcPts val="1200"/>
              </a:spcBef>
              <a:defRPr sz="1300" b="1">
                <a:solidFill>
                  <a:srgbClr val="F8FAFC"/>
                </a:solidFill>
                <a:latin typeface="Arial"/>
              </a:defRPr>
            </a:pPr>
            <a:r>
              <a:t>• Banking-Grade Security &amp; PAM</a:t>
            </a:r>
          </a:p>
          <a:p>
            <a:pPr>
              <a:spcBef>
                <a:spcPts val="200"/>
              </a:spcBef>
              <a:defRPr sz="1150">
                <a:solidFill>
                  <a:srgbClr val="94A3B8"/>
                </a:solidFill>
                <a:latin typeface="Arial"/>
              </a:defRPr>
            </a:pPr>
            <a:r>
              <a:t>Certified SailPoint, Delinea, and Monofor expertise: role-based access, credential vaulting, and session recording.</a:t>
            </a:r>
          </a:p>
          <a:p>
            <a:pPr>
              <a:spcBef>
                <a:spcPts val="1200"/>
              </a:spcBef>
              <a:defRPr sz="1300" b="1">
                <a:solidFill>
                  <a:srgbClr val="F8FAFC"/>
                </a:solidFill>
                <a:latin typeface="Arial"/>
              </a:defRPr>
            </a:pPr>
            <a:r>
              <a:t>• Full Engineering Department at Low Cost</a:t>
            </a:r>
          </a:p>
          <a:p>
            <a:pPr>
              <a:spcBef>
                <a:spcPts val="200"/>
              </a:spcBef>
              <a:defRPr sz="1150">
                <a:solidFill>
                  <a:srgbClr val="94A3B8"/>
                </a:solidFill>
                <a:latin typeface="Arial"/>
              </a:defRPr>
            </a:pPr>
            <a:r>
              <a:t>A complete team of DBA, System, Network, Security, and Software specialists for the cost of one local employee.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WHAT WE CAN DO</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End-to-End Capabilities Across the Enterprise Stack</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2542032"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920240"/>
            <a:ext cx="2176272" cy="4023360"/>
          </a:xfrm>
          <a:prstGeom prst="rect">
            <a:avLst/>
          </a:prstGeom>
          <a:noFill/>
        </p:spPr>
        <p:txBody>
          <a:bodyPr wrap="square" lIns="0" tIns="0" rIns="0" bIns="0">
            <a:spAutoFit/>
          </a:bodyPr>
          <a:lstStyle/>
          <a:p>
            <a:pPr>
              <a:defRPr sz="1600" b="1">
                <a:solidFill>
                  <a:srgbClr val="F8FAFC"/>
                </a:solidFill>
                <a:latin typeface="Arial"/>
              </a:defRPr>
            </a:pPr>
            <a:r>
              <a:t>🗄 Databases &amp; Infra</a:t>
            </a:r>
          </a:p>
          <a:p>
            <a:pPr>
              <a:spcBef>
                <a:spcPts val="1400"/>
              </a:spcBef>
              <a:defRPr sz="1200">
                <a:solidFill>
                  <a:srgbClr val="94A3B8"/>
                </a:solidFill>
                <a:latin typeface="Arial"/>
              </a:defRPr>
            </a:pPr>
            <a:r>
              <a:t>PostgreSQL, Oracle, Linux &amp; Windows Server administration, automated 3-2-1 backups, VMware ESXi clustering, and query tuning.</a:t>
            </a:r>
          </a:p>
          <a:p>
            <a:pPr>
              <a:spcBef>
                <a:spcPts val="2400"/>
              </a:spcBef>
              <a:defRPr sz="1100" b="1">
                <a:solidFill>
                  <a:srgbClr val="06B6D4"/>
                </a:solidFill>
                <a:latin typeface="Arial"/>
              </a:defRPr>
            </a:pPr>
            <a:r>
              <a:t>SLA: 99.9% Uptime</a:t>
            </a:r>
          </a:p>
        </p:txBody>
      </p:sp>
      <p:sp>
        <p:nvSpPr>
          <p:cNvPr id="8" name="Rounded Rectangle 7"/>
          <p:cNvSpPr/>
          <p:nvPr/>
        </p:nvSpPr>
        <p:spPr>
          <a:xfrm>
            <a:off x="3520440" y="1691640"/>
            <a:ext cx="2542032"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703320" y="1920240"/>
            <a:ext cx="2176272" cy="4023360"/>
          </a:xfrm>
          <a:prstGeom prst="rect">
            <a:avLst/>
          </a:prstGeom>
          <a:noFill/>
        </p:spPr>
        <p:txBody>
          <a:bodyPr wrap="square" lIns="0" tIns="0" rIns="0" bIns="0">
            <a:spAutoFit/>
          </a:bodyPr>
          <a:lstStyle/>
          <a:p>
            <a:pPr>
              <a:defRPr sz="1600" b="1">
                <a:solidFill>
                  <a:srgbClr val="F8FAFC"/>
                </a:solidFill>
                <a:latin typeface="Arial"/>
              </a:defRPr>
            </a:pPr>
            <a:r>
              <a:t>⚙️ Custom ERP &amp; Software</a:t>
            </a:r>
          </a:p>
          <a:p>
            <a:pPr>
              <a:spcBef>
                <a:spcPts val="1400"/>
              </a:spcBef>
              <a:defRPr sz="1200">
                <a:solidFill>
                  <a:srgbClr val="94A3B8"/>
                </a:solidFill>
                <a:latin typeface="Arial"/>
              </a:defRPr>
            </a:pPr>
            <a:r>
              <a:t>Full-cycle custom web apps, customer portals, dental/medical ERPs, and automated billing workflows that digitize manual work.</a:t>
            </a:r>
          </a:p>
          <a:p>
            <a:pPr>
              <a:spcBef>
                <a:spcPts val="2400"/>
              </a:spcBef>
              <a:defRPr sz="1100" b="1">
                <a:solidFill>
                  <a:srgbClr val="06B6D4"/>
                </a:solidFill>
                <a:latin typeface="Arial"/>
              </a:defRPr>
            </a:pPr>
            <a:r>
              <a:t>SLA: 99.9% Uptime</a:t>
            </a:r>
          </a:p>
        </p:txBody>
      </p:sp>
      <p:sp>
        <p:nvSpPr>
          <p:cNvPr id="10" name="Rounded Rectangle 9"/>
          <p:cNvSpPr/>
          <p:nvPr/>
        </p:nvSpPr>
        <p:spPr>
          <a:xfrm>
            <a:off x="6217920" y="1691640"/>
            <a:ext cx="2542032"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0" y="1920240"/>
            <a:ext cx="2176272" cy="4023360"/>
          </a:xfrm>
          <a:prstGeom prst="rect">
            <a:avLst/>
          </a:prstGeom>
          <a:noFill/>
        </p:spPr>
        <p:txBody>
          <a:bodyPr wrap="square" lIns="0" tIns="0" rIns="0" bIns="0">
            <a:spAutoFit/>
          </a:bodyPr>
          <a:lstStyle/>
          <a:p>
            <a:pPr>
              <a:defRPr sz="1600" b="1">
                <a:solidFill>
                  <a:srgbClr val="F8FAFC"/>
                </a:solidFill>
                <a:latin typeface="Arial"/>
              </a:defRPr>
            </a:pPr>
            <a:r>
              <a:t>🛡 IAM, PAM &amp; Security</a:t>
            </a:r>
          </a:p>
          <a:p>
            <a:pPr>
              <a:spcBef>
                <a:spcPts val="1400"/>
              </a:spcBef>
              <a:defRPr sz="1200">
                <a:solidFill>
                  <a:srgbClr val="94A3B8"/>
                </a:solidFill>
                <a:latin typeface="Arial"/>
              </a:defRPr>
            </a:pPr>
            <a:r>
              <a:t>SailPoint ISC, Delinea PAM, Monofor (Monosign, Monosync, Monopam), DLP, Data Classification, 2FA, and network segmentation.</a:t>
            </a:r>
          </a:p>
          <a:p>
            <a:pPr>
              <a:spcBef>
                <a:spcPts val="2400"/>
              </a:spcBef>
              <a:defRPr sz="1100" b="1">
                <a:solidFill>
                  <a:srgbClr val="06B6D4"/>
                </a:solidFill>
                <a:latin typeface="Arial"/>
              </a:defRPr>
            </a:pPr>
            <a:r>
              <a:t>SLA: 99.9% Uptime</a:t>
            </a:r>
          </a:p>
        </p:txBody>
      </p:sp>
      <p:sp>
        <p:nvSpPr>
          <p:cNvPr id="12" name="Rounded Rectangle 11"/>
          <p:cNvSpPr/>
          <p:nvPr/>
        </p:nvSpPr>
        <p:spPr>
          <a:xfrm>
            <a:off x="8915400" y="1691640"/>
            <a:ext cx="2542032"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098280" y="1920240"/>
            <a:ext cx="2176272" cy="4023360"/>
          </a:xfrm>
          <a:prstGeom prst="rect">
            <a:avLst/>
          </a:prstGeom>
          <a:noFill/>
        </p:spPr>
        <p:txBody>
          <a:bodyPr wrap="square" lIns="0" tIns="0" rIns="0" bIns="0">
            <a:spAutoFit/>
          </a:bodyPr>
          <a:lstStyle/>
          <a:p>
            <a:pPr>
              <a:defRPr sz="1600" b="1">
                <a:solidFill>
                  <a:srgbClr val="F8FAFC"/>
                </a:solidFill>
                <a:latin typeface="Arial"/>
              </a:defRPr>
            </a:pPr>
            <a:r>
              <a:t>☁️ Cloud &amp; Migrations</a:t>
            </a:r>
          </a:p>
          <a:p>
            <a:pPr>
              <a:spcBef>
                <a:spcPts val="1400"/>
              </a:spcBef>
              <a:defRPr sz="1200">
                <a:solidFill>
                  <a:srgbClr val="94A3B8"/>
                </a:solidFill>
                <a:latin typeface="Arial"/>
              </a:defRPr>
            </a:pPr>
            <a:r>
              <a:t>Google Workspace ⇄ Microsoft 365 migrations, Azure Entra ID hybrid domain joins, and 1C / banking REST API integrations.</a:t>
            </a:r>
          </a:p>
          <a:p>
            <a:pPr>
              <a:spcBef>
                <a:spcPts val="2400"/>
              </a:spcBef>
              <a:defRPr sz="1100" b="1">
                <a:solidFill>
                  <a:srgbClr val="06B6D4"/>
                </a:solidFill>
                <a:latin typeface="Arial"/>
              </a:defRPr>
            </a:pPr>
            <a:r>
              <a:t>SLA: 99.9% Uptime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EVIDENCE &amp; CASE STUDY</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Proven In Production: The Sigmadent ERP Platform</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6858000"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965960"/>
            <a:ext cx="6217920" cy="3931920"/>
          </a:xfrm>
          <a:prstGeom prst="rect">
            <a:avLst/>
          </a:prstGeom>
          <a:noFill/>
        </p:spPr>
        <p:txBody>
          <a:bodyPr wrap="square" lIns="0" tIns="0" rIns="0" bIns="0">
            <a:spAutoFit/>
          </a:bodyPr>
          <a:lstStyle/>
          <a:p>
            <a:pPr>
              <a:defRPr sz="1800" b="1">
                <a:solidFill>
                  <a:srgbClr val="06B6D4"/>
                </a:solidFill>
                <a:latin typeface="Arial"/>
              </a:defRPr>
            </a:pPr>
            <a:r>
              <a:t>🦷 Sigmadent Dental Laboratory (sigmadental.pro)</a:t>
            </a:r>
          </a:p>
          <a:p>
            <a:pPr>
              <a:spcBef>
                <a:spcPts val="1000"/>
              </a:spcBef>
              <a:defRPr sz="1300" b="1">
                <a:solidFill>
                  <a:srgbClr val="F8FAFC"/>
                </a:solidFill>
                <a:latin typeface="Arial"/>
              </a:defRPr>
            </a:pPr>
            <a:r>
              <a:t>The Challenge:</a:t>
            </a:r>
          </a:p>
          <a:p>
            <a:pPr>
              <a:spcBef>
                <a:spcPts val="200"/>
              </a:spcBef>
              <a:defRPr sz="1200">
                <a:solidFill>
                  <a:srgbClr val="94A3B8"/>
                </a:solidFill>
                <a:latin typeface="Arial"/>
              </a:defRPr>
            </a:pPr>
            <a:r>
              <a:t>Sigmadent manages dozens of daily custom orders across dental clinics in Tajikistan. Technicians and clinic managers relied on paper ledgers, phone calls, and spreadsheets. Orders occasionally went missing and piecework payroll was difficult to audit.</a:t>
            </a:r>
          </a:p>
          <a:p>
            <a:pPr>
              <a:spcBef>
                <a:spcPts val="1000"/>
              </a:spcBef>
              <a:defRPr sz="1300" b="1">
                <a:solidFill>
                  <a:srgbClr val="F8FAFC"/>
                </a:solidFill>
                <a:latin typeface="Arial"/>
              </a:defRPr>
            </a:pPr>
            <a:r>
              <a:t>What ABM-Tech Built:</a:t>
            </a:r>
          </a:p>
          <a:p>
            <a:pPr>
              <a:spcBef>
                <a:spcPts val="200"/>
              </a:spcBef>
              <a:defRPr sz="1200">
                <a:solidFill>
                  <a:srgbClr val="94A3B8"/>
                </a:solidFill>
                <a:latin typeface="Arial"/>
              </a:defRPr>
            </a:pPr>
            <a:r>
              <a:t>Engineered a custom cloud-based ERP platform from the ground up: doctor order intake portals, technician workflow checkpoints, automated barcode tracking, piecework salary calculations, and financial billing.</a:t>
            </a:r>
          </a:p>
          <a:p>
            <a:pPr>
              <a:spcBef>
                <a:spcPts val="1000"/>
              </a:spcBef>
              <a:defRPr sz="1300" b="1">
                <a:solidFill>
                  <a:srgbClr val="F8FAFC"/>
                </a:solidFill>
                <a:latin typeface="Arial"/>
              </a:defRPr>
            </a:pPr>
            <a:r>
              <a:t>Measurable Outcome:</a:t>
            </a:r>
          </a:p>
          <a:p>
            <a:pPr>
              <a:spcBef>
                <a:spcPts val="200"/>
              </a:spcBef>
              <a:defRPr sz="1200">
                <a:solidFill>
                  <a:srgbClr val="94A3B8"/>
                </a:solidFill>
                <a:latin typeface="Arial"/>
              </a:defRPr>
            </a:pPr>
            <a:r>
              <a:t>0 lost orders, 100% transparent technician piecework accounting, real-time stage tracking, and immediate 24/7 accessibility on mobile and web.</a:t>
            </a:r>
          </a:p>
        </p:txBody>
      </p:sp>
      <p:sp>
        <p:nvSpPr>
          <p:cNvPr id="8" name="Rounded Rectangle 7"/>
          <p:cNvSpPr/>
          <p:nvPr/>
        </p:nvSpPr>
        <p:spPr>
          <a:xfrm>
            <a:off x="7955279" y="1691640"/>
            <a:ext cx="3383280" cy="448056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0" y="2011680"/>
            <a:ext cx="2834640" cy="3840480"/>
          </a:xfrm>
          <a:prstGeom prst="rect">
            <a:avLst/>
          </a:prstGeom>
          <a:noFill/>
        </p:spPr>
        <p:txBody>
          <a:bodyPr wrap="square" lIns="0" tIns="0" rIns="0" bIns="0">
            <a:spAutoFit/>
          </a:bodyPr>
          <a:lstStyle/>
          <a:p>
            <a:pPr>
              <a:defRPr sz="1800">
                <a:solidFill>
                  <a:srgbClr val="F59E0B"/>
                </a:solidFill>
              </a:defRPr>
            </a:pPr>
            <a:r>
              <a:t>★★★★★</a:t>
            </a:r>
          </a:p>
          <a:p>
            <a:pPr>
              <a:spcBef>
                <a:spcPts val="1200"/>
              </a:spcBef>
              <a:defRPr sz="1250" i="1">
                <a:solidFill>
                  <a:srgbClr val="F8FAFC"/>
                </a:solidFill>
                <a:latin typeface="Arial"/>
              </a:defRPr>
            </a:pPr>
            <a:r>
              <a:t>"ABM-Tech engineered our Sigmadent dental lab management platform from the ground up. What used to take hours of manual paperwork and lost spreadsheets is now transparent, fast, and accessible 24/7 on web and mobile. Outstanding engineering team!"</a:t>
            </a:r>
          </a:p>
          <a:p>
            <a:pPr>
              <a:spcBef>
                <a:spcPts val="1600"/>
              </a:spcBef>
              <a:defRPr sz="1200" b="1">
                <a:solidFill>
                  <a:srgbClr val="06B6D4"/>
                </a:solidFill>
                <a:latin typeface="Arial"/>
              </a:defRPr>
            </a:pPr>
            <a:r>
              <a:t>— Management Team</a:t>
            </a:r>
          </a:p>
          <a:p>
            <a:pPr>
              <a:spcBef>
                <a:spcPts val="200"/>
              </a:spcBef>
              <a:defRPr sz="1100">
                <a:solidFill>
                  <a:srgbClr val="94A3B8"/>
                </a:solidFill>
                <a:latin typeface="Arial"/>
              </a:defRPr>
            </a:pPr>
            <a:r>
              <a:t>Sigmadent Dental Laboratory, Dushanbe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HOW WE SUPPORT YOU</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Day-to-Day Support: Responsive, Human, and Accountable</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10515600" cy="100584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1828800"/>
            <a:ext cx="9966960" cy="731520"/>
          </a:xfrm>
          <a:prstGeom prst="rect">
            <a:avLst/>
          </a:prstGeom>
          <a:noFill/>
        </p:spPr>
        <p:txBody>
          <a:bodyPr wrap="square" lIns="0" tIns="0" rIns="0" bIns="0">
            <a:spAutoFit/>
          </a:bodyPr>
          <a:lstStyle/>
          <a:p>
            <a:pPr>
              <a:defRPr sz="1500" b="1">
                <a:solidFill>
                  <a:srgbClr val="F8FAFC"/>
                </a:solidFill>
                <a:latin typeface="Arial"/>
              </a:defRPr>
            </a:pPr>
            <a:r>
              <a:t>1. Direct Engineer Access (No Ticket Black-Holes)</a:t>
            </a:r>
          </a:p>
          <a:p>
            <a:pPr>
              <a:spcBef>
                <a:spcPts val="300"/>
              </a:spcBef>
              <a:defRPr sz="1150">
                <a:solidFill>
                  <a:srgbClr val="94A3B8"/>
                </a:solidFill>
                <a:latin typeface="Arial"/>
              </a:defRPr>
            </a:pPr>
            <a:r>
              <a:t>Your leadership and staff communicate directly with assigned senior engineers via dedicated private Telegram chat, phone, or email. Fast, practical answers without robotic hurdles.</a:t>
            </a:r>
          </a:p>
        </p:txBody>
      </p:sp>
      <p:sp>
        <p:nvSpPr>
          <p:cNvPr id="8" name="Rounded Rectangle 7"/>
          <p:cNvSpPr/>
          <p:nvPr/>
        </p:nvSpPr>
        <p:spPr>
          <a:xfrm>
            <a:off x="822960" y="2834640"/>
            <a:ext cx="10515600" cy="100584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2971800"/>
            <a:ext cx="9966960" cy="731520"/>
          </a:xfrm>
          <a:prstGeom prst="rect">
            <a:avLst/>
          </a:prstGeom>
          <a:noFill/>
        </p:spPr>
        <p:txBody>
          <a:bodyPr wrap="square" lIns="0" tIns="0" rIns="0" bIns="0">
            <a:spAutoFit/>
          </a:bodyPr>
          <a:lstStyle/>
          <a:p>
            <a:pPr>
              <a:defRPr sz="1500" b="1">
                <a:solidFill>
                  <a:srgbClr val="F8FAFC"/>
                </a:solidFill>
                <a:latin typeface="Arial"/>
              </a:defRPr>
            </a:pPr>
            <a:r>
              <a:t>2. 24/7 Proactive Monitoring &amp; Prevention</a:t>
            </a:r>
          </a:p>
          <a:p>
            <a:pPr>
              <a:spcBef>
                <a:spcPts val="300"/>
              </a:spcBef>
              <a:defRPr sz="1150">
                <a:solidFill>
                  <a:srgbClr val="94A3B8"/>
                </a:solidFill>
                <a:latin typeface="Arial"/>
              </a:defRPr>
            </a:pPr>
            <a:r>
              <a:t>We don't wait for your team to discover a crash. Telemetry watches your databases, disk space, memory leaks, and network loads around the clock, catching 95% of issues early.</a:t>
            </a:r>
          </a:p>
        </p:txBody>
      </p:sp>
      <p:sp>
        <p:nvSpPr>
          <p:cNvPr id="10" name="Rounded Rectangle 9"/>
          <p:cNvSpPr/>
          <p:nvPr/>
        </p:nvSpPr>
        <p:spPr>
          <a:xfrm>
            <a:off x="822960" y="3977639"/>
            <a:ext cx="10515600" cy="100584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7280" y="4114799"/>
            <a:ext cx="9966960" cy="731520"/>
          </a:xfrm>
          <a:prstGeom prst="rect">
            <a:avLst/>
          </a:prstGeom>
          <a:noFill/>
        </p:spPr>
        <p:txBody>
          <a:bodyPr wrap="square" lIns="0" tIns="0" rIns="0" bIns="0">
            <a:spAutoFit/>
          </a:bodyPr>
          <a:lstStyle/>
          <a:p>
            <a:pPr>
              <a:defRPr sz="1500" b="1">
                <a:solidFill>
                  <a:srgbClr val="F8FAFC"/>
                </a:solidFill>
                <a:latin typeface="Arial"/>
              </a:defRPr>
            </a:pPr>
            <a:r>
              <a:t>3. Rapid On-Site &amp; Remote Action</a:t>
            </a:r>
          </a:p>
          <a:p>
            <a:pPr>
              <a:spcBef>
                <a:spcPts val="300"/>
              </a:spcBef>
              <a:defRPr sz="1150">
                <a:solidFill>
                  <a:srgbClr val="94A3B8"/>
                </a:solidFill>
                <a:latin typeface="Arial"/>
              </a:defRPr>
            </a:pPr>
            <a:r>
              <a:t>Need emergency network hardware replaced, servers audited, or office moves rewired? Based on Rudaki 101, our engineers are physically on-site in Dushanbe fast.</a:t>
            </a:r>
          </a:p>
        </p:txBody>
      </p:sp>
      <p:sp>
        <p:nvSpPr>
          <p:cNvPr id="12" name="Rounded Rectangle 11"/>
          <p:cNvSpPr/>
          <p:nvPr/>
        </p:nvSpPr>
        <p:spPr>
          <a:xfrm>
            <a:off x="822960" y="5120640"/>
            <a:ext cx="10515600" cy="100584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97280" y="5257800"/>
            <a:ext cx="9966960" cy="731520"/>
          </a:xfrm>
          <a:prstGeom prst="rect">
            <a:avLst/>
          </a:prstGeom>
          <a:noFill/>
        </p:spPr>
        <p:txBody>
          <a:bodyPr wrap="square" lIns="0" tIns="0" rIns="0" bIns="0">
            <a:spAutoFit/>
          </a:bodyPr>
          <a:lstStyle/>
          <a:p>
            <a:pPr>
              <a:defRPr sz="1500" b="1">
                <a:solidFill>
                  <a:srgbClr val="F8FAFC"/>
                </a:solidFill>
                <a:latin typeface="Arial"/>
              </a:defRPr>
            </a:pPr>
            <a:r>
              <a:t>4. Transparent Monthly Executive Reviews</a:t>
            </a:r>
          </a:p>
          <a:p>
            <a:pPr>
              <a:spcBef>
                <a:spcPts val="300"/>
              </a:spcBef>
              <a:defRPr sz="1150">
                <a:solidFill>
                  <a:srgbClr val="94A3B8"/>
                </a:solidFill>
                <a:latin typeface="Arial"/>
              </a:defRPr>
            </a:pPr>
            <a:r>
              <a:t>Plain-human monthly reports detailing system uptime, resolved requests, security patches, and cost-reduction recommendations for your technology budget.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THE IMPECCABLE DIFFERENCE</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Our Operating Principles: Substance Over Hype</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5120640" cy="205740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1920240"/>
            <a:ext cx="4572000" cy="1600200"/>
          </a:xfrm>
          <a:prstGeom prst="rect">
            <a:avLst/>
          </a:prstGeom>
          <a:noFill/>
        </p:spPr>
        <p:txBody>
          <a:bodyPr wrap="square" lIns="0" tIns="0" rIns="0" bIns="0">
            <a:spAutoFit/>
          </a:bodyPr>
          <a:lstStyle/>
          <a:p>
            <a:pPr>
              <a:defRPr sz="1600" b="1">
                <a:solidFill>
                  <a:srgbClr val="06B6D4"/>
                </a:solidFill>
                <a:latin typeface="Arial"/>
              </a:defRPr>
            </a:pPr>
            <a:r>
              <a:t>01.  Zero Vendor Lock-in</a:t>
            </a:r>
          </a:p>
          <a:p>
            <a:pPr>
              <a:spcBef>
                <a:spcPts val="800"/>
              </a:spcBef>
              <a:defRPr sz="1200">
                <a:solidFill>
                  <a:srgbClr val="94A3B8"/>
                </a:solidFill>
                <a:latin typeface="Arial"/>
              </a:defRPr>
            </a:pPr>
            <a:r>
              <a:t>You own 100% of your source code, databases, licenses, and passwords. We engineer standardized architectures you can manage or migrate anytime.</a:t>
            </a:r>
          </a:p>
        </p:txBody>
      </p:sp>
      <p:sp>
        <p:nvSpPr>
          <p:cNvPr id="8" name="Rounded Rectangle 7"/>
          <p:cNvSpPr/>
          <p:nvPr/>
        </p:nvSpPr>
        <p:spPr>
          <a:xfrm>
            <a:off x="6263640" y="1691640"/>
            <a:ext cx="5120640" cy="205740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7960" y="1920240"/>
            <a:ext cx="4572000" cy="1600200"/>
          </a:xfrm>
          <a:prstGeom prst="rect">
            <a:avLst/>
          </a:prstGeom>
          <a:noFill/>
        </p:spPr>
        <p:txBody>
          <a:bodyPr wrap="square" lIns="0" tIns="0" rIns="0" bIns="0">
            <a:spAutoFit/>
          </a:bodyPr>
          <a:lstStyle/>
          <a:p>
            <a:pPr>
              <a:defRPr sz="1600" b="1">
                <a:solidFill>
                  <a:srgbClr val="06B6D4"/>
                </a:solidFill>
                <a:latin typeface="Arial"/>
              </a:defRPr>
            </a:pPr>
            <a:r>
              <a:t>02.  First-Class Trilingual Fluency</a:t>
            </a:r>
          </a:p>
          <a:p>
            <a:pPr>
              <a:spcBef>
                <a:spcPts val="800"/>
              </a:spcBef>
              <a:defRPr sz="1200">
                <a:solidFill>
                  <a:srgbClr val="94A3B8"/>
                </a:solidFill>
                <a:latin typeface="Arial"/>
              </a:defRPr>
            </a:pPr>
            <a:r>
              <a:t>Fluent technical support and documentation in Russian, Tajik, and English—meeting both local regulatory and international standards.</a:t>
            </a:r>
          </a:p>
        </p:txBody>
      </p:sp>
      <p:sp>
        <p:nvSpPr>
          <p:cNvPr id="10" name="Rounded Rectangle 9"/>
          <p:cNvSpPr/>
          <p:nvPr/>
        </p:nvSpPr>
        <p:spPr>
          <a:xfrm>
            <a:off x="822960" y="3977639"/>
            <a:ext cx="5120640" cy="205740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7280" y="4206239"/>
            <a:ext cx="4572000" cy="1600200"/>
          </a:xfrm>
          <a:prstGeom prst="rect">
            <a:avLst/>
          </a:prstGeom>
          <a:noFill/>
        </p:spPr>
        <p:txBody>
          <a:bodyPr wrap="square" lIns="0" tIns="0" rIns="0" bIns="0">
            <a:spAutoFit/>
          </a:bodyPr>
          <a:lstStyle/>
          <a:p>
            <a:pPr>
              <a:defRPr sz="1600" b="1">
                <a:solidFill>
                  <a:srgbClr val="06B6D4"/>
                </a:solidFill>
                <a:latin typeface="Arial"/>
              </a:defRPr>
            </a:pPr>
            <a:r>
              <a:t>03.  Physical Presence in Dushanbe</a:t>
            </a:r>
          </a:p>
          <a:p>
            <a:pPr>
              <a:spcBef>
                <a:spcPts val="800"/>
              </a:spcBef>
              <a:defRPr sz="1200">
                <a:solidFill>
                  <a:srgbClr val="94A3B8"/>
                </a:solidFill>
                <a:latin typeface="Arial"/>
              </a:defRPr>
            </a:pPr>
            <a:r>
              <a:t>Real office on Rudaki 101; local leadership accountable in person. We pick up the phone and come directly to your office.</a:t>
            </a:r>
          </a:p>
        </p:txBody>
      </p:sp>
      <p:sp>
        <p:nvSpPr>
          <p:cNvPr id="12" name="Rounded Rectangle 11"/>
          <p:cNvSpPr/>
          <p:nvPr/>
        </p:nvSpPr>
        <p:spPr>
          <a:xfrm>
            <a:off x="6263640" y="3977639"/>
            <a:ext cx="5120640" cy="2057400"/>
          </a:xfrm>
          <a:prstGeom prst="roundRect">
            <a:avLst/>
          </a:prstGeom>
          <a:solidFill>
            <a:srgbClr val="161B26"/>
          </a:solidFill>
          <a:ln>
            <a:solidFill>
              <a:srgbClr val="262D3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37960" y="4206239"/>
            <a:ext cx="4572000" cy="1600200"/>
          </a:xfrm>
          <a:prstGeom prst="rect">
            <a:avLst/>
          </a:prstGeom>
          <a:noFill/>
        </p:spPr>
        <p:txBody>
          <a:bodyPr wrap="square" lIns="0" tIns="0" rIns="0" bIns="0">
            <a:spAutoFit/>
          </a:bodyPr>
          <a:lstStyle/>
          <a:p>
            <a:pPr>
              <a:defRPr sz="1600" b="1">
                <a:solidFill>
                  <a:srgbClr val="06B6D4"/>
                </a:solidFill>
                <a:latin typeface="Arial"/>
              </a:defRPr>
            </a:pPr>
            <a:r>
              <a:t>04.  Engineering Substance</a:t>
            </a:r>
          </a:p>
          <a:p>
            <a:pPr>
              <a:spcBef>
                <a:spcPts val="800"/>
              </a:spcBef>
              <a:defRPr sz="1200">
                <a:solidFill>
                  <a:srgbClr val="94A3B8"/>
                </a:solidFill>
                <a:latin typeface="Arial"/>
              </a:defRPr>
            </a:pPr>
            <a:r>
              <a:t>We don't sell bloated retainers or meaningless buzzwords. Every server configured and line of code written delivers measurable business reliability.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0E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02920"/>
            <a:ext cx="9144000" cy="320040"/>
          </a:xfrm>
          <a:prstGeom prst="rect">
            <a:avLst/>
          </a:prstGeom>
          <a:noFill/>
        </p:spPr>
        <p:txBody>
          <a:bodyPr wrap="square" lIns="0" tIns="0" rIns="0" bIns="0">
            <a:spAutoFit/>
          </a:bodyPr>
          <a:lstStyle/>
          <a:p>
            <a:pPr>
              <a:defRPr sz="1100" b="1">
                <a:solidFill>
                  <a:srgbClr val="06B6D4"/>
                </a:solidFill>
                <a:latin typeface="Arial"/>
              </a:defRPr>
            </a:pPr>
            <a:r>
              <a:t>NEXT STEPS</a:t>
            </a:r>
          </a:p>
        </p:txBody>
      </p:sp>
      <p:sp>
        <p:nvSpPr>
          <p:cNvPr id="4" name="TextBox 3"/>
          <p:cNvSpPr txBox="1"/>
          <p:nvPr/>
        </p:nvSpPr>
        <p:spPr>
          <a:xfrm>
            <a:off x="822960" y="777240"/>
            <a:ext cx="9144000" cy="731520"/>
          </a:xfrm>
          <a:prstGeom prst="rect">
            <a:avLst/>
          </a:prstGeom>
          <a:noFill/>
        </p:spPr>
        <p:txBody>
          <a:bodyPr wrap="square" lIns="0" tIns="0" rIns="0" bIns="0">
            <a:spAutoFit/>
          </a:bodyPr>
          <a:lstStyle/>
          <a:p>
            <a:pPr>
              <a:defRPr sz="2800" b="1">
                <a:solidFill>
                  <a:srgbClr val="F8FAFC"/>
                </a:solidFill>
                <a:latin typeface="Arial"/>
              </a:defRPr>
            </a:pPr>
            <a:r>
              <a:t>Ready to Secure and Scale Your Technology?</a:t>
            </a:r>
          </a:p>
        </p:txBody>
      </p:sp>
      <p:pic>
        <p:nvPicPr>
          <p:cNvPr id="5" name="Picture 4" descr="abm-tech-logo-dark-bg.png"/>
          <p:cNvPicPr>
            <a:picLocks noChangeAspect="1"/>
          </p:cNvPicPr>
          <p:nvPr/>
        </p:nvPicPr>
        <p:blipFill>
          <a:blip r:embed="rId2"/>
          <a:stretch>
            <a:fillRect/>
          </a:stretch>
        </p:blipFill>
        <p:spPr>
          <a:xfrm>
            <a:off x="10149840" y="502920"/>
            <a:ext cx="1280160" cy="283464"/>
          </a:xfrm>
          <a:prstGeom prst="rect">
            <a:avLst/>
          </a:prstGeom>
        </p:spPr>
      </p:pic>
      <p:sp>
        <p:nvSpPr>
          <p:cNvPr id="6" name="Rounded Rectangle 5"/>
          <p:cNvSpPr/>
          <p:nvPr/>
        </p:nvSpPr>
        <p:spPr>
          <a:xfrm>
            <a:off x="822960" y="1691640"/>
            <a:ext cx="10515600" cy="4480560"/>
          </a:xfrm>
          <a:prstGeom prst="roundRect">
            <a:avLst/>
          </a:prstGeom>
          <a:solidFill>
            <a:srgbClr val="161B26"/>
          </a:solidFill>
          <a:ln w="19050">
            <a:solidFill>
              <a:srgbClr val="06B6D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371600" y="2011680"/>
            <a:ext cx="9418320" cy="3840480"/>
          </a:xfrm>
          <a:prstGeom prst="rect">
            <a:avLst/>
          </a:prstGeom>
          <a:noFill/>
        </p:spPr>
        <p:txBody>
          <a:bodyPr wrap="square" lIns="0" tIns="0" rIns="0" bIns="0">
            <a:spAutoFit/>
          </a:bodyPr>
          <a:lstStyle/>
          <a:p>
            <a:pPr>
              <a:defRPr sz="2200" b="1">
                <a:solidFill>
                  <a:srgbClr val="F8FAFC"/>
                </a:solidFill>
                <a:latin typeface="Arial"/>
              </a:defRPr>
            </a:pPr>
            <a:r>
              <a:t>Get a Complimentary 360° IT &amp; Security Assessment</a:t>
            </a:r>
          </a:p>
          <a:p>
            <a:pPr>
              <a:spcBef>
                <a:spcPts val="1000"/>
              </a:spcBef>
              <a:defRPr sz="1350">
                <a:solidFill>
                  <a:srgbClr val="94A3B8"/>
                </a:solidFill>
                <a:latin typeface="Arial"/>
              </a:defRPr>
            </a:pPr>
            <a:r>
              <a:t>Before signing any contract, our senior engineers will audit your current server stability, backup readiness, database response times, and network security perimeter—delivering a clear, unbiased report with immediate action points.</a:t>
            </a:r>
          </a:p>
          <a:p>
            <a:pPr>
              <a:spcBef>
                <a:spcPts val="2000"/>
              </a:spcBef>
              <a:defRPr sz="1500" b="1">
                <a:solidFill>
                  <a:srgbClr val="06B6D4"/>
                </a:solidFill>
                <a:latin typeface="Arial"/>
              </a:defRPr>
            </a:pPr>
            <a:r>
              <a:t>Let's start the conversation:</a:t>
            </a:r>
          </a:p>
          <a:p>
            <a:pPr>
              <a:spcBef>
                <a:spcPts val="400"/>
              </a:spcBef>
              <a:defRPr sz="1300">
                <a:solidFill>
                  <a:srgbClr val="F8FAFC"/>
                </a:solidFill>
                <a:latin typeface="Arial"/>
              </a:defRPr>
            </a:pPr>
            <a:r>
              <a:t>👤 Abduhalim Beknazarov, Founder &amp; CEO</a:t>
            </a:r>
          </a:p>
          <a:p>
            <a:pPr>
              <a:spcBef>
                <a:spcPts val="400"/>
              </a:spcBef>
              <a:defRPr sz="1300">
                <a:solidFill>
                  <a:srgbClr val="F8FAFC"/>
                </a:solidFill>
                <a:latin typeface="Arial"/>
              </a:defRPr>
            </a:pPr>
            <a:r>
              <a:t>📞 Phone / WhatsApp: +992 992 992 196</a:t>
            </a:r>
          </a:p>
          <a:p>
            <a:pPr>
              <a:spcBef>
                <a:spcPts val="400"/>
              </a:spcBef>
              <a:defRPr sz="1300">
                <a:solidFill>
                  <a:srgbClr val="F8FAFC"/>
                </a:solidFill>
                <a:latin typeface="Arial"/>
              </a:defRPr>
            </a:pPr>
            <a:r>
              <a:t>✉️ Email: info@abmtech.tj</a:t>
            </a:r>
          </a:p>
          <a:p>
            <a:pPr>
              <a:spcBef>
                <a:spcPts val="400"/>
              </a:spcBef>
              <a:defRPr sz="1300">
                <a:solidFill>
                  <a:srgbClr val="F8FAFC"/>
                </a:solidFill>
                <a:latin typeface="Arial"/>
              </a:defRPr>
            </a:pPr>
            <a:r>
              <a:t>📍 Physical Office: Rudaki 101, Dushanbe, Tajikistan</a:t>
            </a:r>
          </a:p>
          <a:p>
            <a:pPr>
              <a:spcBef>
                <a:spcPts val="400"/>
              </a:spcBef>
              <a:defRPr sz="1300">
                <a:solidFill>
                  <a:srgbClr val="F8FAFC"/>
                </a:solidFill>
                <a:latin typeface="Arial"/>
              </a:defRPr>
            </a:pPr>
            <a:r>
              <a:t>🌐 Website: https://abmtech.tj   |   💬 Telegram: @abmtechtj</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